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57" r:id="rId4"/>
    <p:sldId id="258" r:id="rId5"/>
    <p:sldId id="261" r:id="rId6"/>
    <p:sldId id="291" r:id="rId7"/>
    <p:sldId id="290" r:id="rId8"/>
    <p:sldId id="263" r:id="rId9"/>
    <p:sldId id="296" r:id="rId10"/>
    <p:sldId id="297" r:id="rId11"/>
    <p:sldId id="298" r:id="rId12"/>
    <p:sldId id="267" r:id="rId13"/>
    <p:sldId id="268" r:id="rId14"/>
    <p:sldId id="309" r:id="rId15"/>
    <p:sldId id="310" r:id="rId16"/>
    <p:sldId id="311" r:id="rId17"/>
    <p:sldId id="312" r:id="rId18"/>
    <p:sldId id="300" r:id="rId19"/>
    <p:sldId id="285" r:id="rId20"/>
    <p:sldId id="294" r:id="rId21"/>
    <p:sldId id="301" r:id="rId22"/>
    <p:sldId id="302" r:id="rId23"/>
    <p:sldId id="303" r:id="rId24"/>
    <p:sldId id="304" r:id="rId25"/>
    <p:sldId id="289" r:id="rId26"/>
    <p:sldId id="30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1F9CF5-6920-40F9-8DF7-7A2AE3282B46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5DB8DE-6371-4D6E-81B0-D9E93DBBC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1F9CF5-6920-40F9-8DF7-7A2AE3282B46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5DB8DE-6371-4D6E-81B0-D9E93DBBC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1F9CF5-6920-40F9-8DF7-7A2AE3282B46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5DB8DE-6371-4D6E-81B0-D9E93DBBC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1F9CF5-6920-40F9-8DF7-7A2AE3282B46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5DB8DE-6371-4D6E-81B0-D9E93DBBC1F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1F9CF5-6920-40F9-8DF7-7A2AE3282B46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5DB8DE-6371-4D6E-81B0-D9E93DBBC1F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1F9CF5-6920-40F9-8DF7-7A2AE3282B46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5DB8DE-6371-4D6E-81B0-D9E93DBBC1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1F9CF5-6920-40F9-8DF7-7A2AE3282B46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5DB8DE-6371-4D6E-81B0-D9E93DBBC1F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1F9CF5-6920-40F9-8DF7-7A2AE3282B46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5DB8DE-6371-4D6E-81B0-D9E93DBBC1F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1F9CF5-6920-40F9-8DF7-7A2AE3282B46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5DB8DE-6371-4D6E-81B0-D9E93DBBC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11F9CF5-6920-40F9-8DF7-7A2AE3282B46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5DB8DE-6371-4D6E-81B0-D9E93DBBC1F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1F9CF5-6920-40F9-8DF7-7A2AE3282B46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5DB8DE-6371-4D6E-81B0-D9E93DBBC1F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11F9CF5-6920-40F9-8DF7-7A2AE3282B46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65DB8DE-6371-4D6E-81B0-D9E93DBBC1F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273630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Диалог культур, путь к межнациональной толерантности и профилактика экстремистских настроений в молодежной среде</a:t>
            </a:r>
            <a:endParaRPr lang="ru-RU" sz="3600" b="1" dirty="0"/>
          </a:p>
        </p:txBody>
      </p:sp>
      <p:pic>
        <p:nvPicPr>
          <p:cNvPr id="1026" name="Picture 2" descr="C:\Users\User\Desktop\5.jpg.(1000x1000x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84984"/>
            <a:ext cx="3199272" cy="213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29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100" dirty="0" smtClean="0"/>
              <a:t>насильственная </a:t>
            </a:r>
            <a:r>
              <a:rPr lang="ru-RU" sz="2100" dirty="0"/>
              <a:t>смена положений Конституции, а также попытка нарушения целостности </a:t>
            </a:r>
            <a:r>
              <a:rPr lang="ru-RU" sz="2100" dirty="0" smtClean="0"/>
              <a:t>государства;</a:t>
            </a:r>
          </a:p>
          <a:p>
            <a:pPr algn="just"/>
            <a:r>
              <a:rPr lang="ru-RU" sz="2100" dirty="0" smtClean="0"/>
              <a:t>публичное </a:t>
            </a:r>
            <a:r>
              <a:rPr lang="ru-RU" sz="2100" dirty="0"/>
              <a:t>оправдание террористических </a:t>
            </a:r>
            <a:r>
              <a:rPr lang="ru-RU" sz="2100" dirty="0" smtClean="0"/>
              <a:t>актов;</a:t>
            </a:r>
          </a:p>
          <a:p>
            <a:pPr algn="just"/>
            <a:r>
              <a:rPr lang="ru-RU" sz="2100" dirty="0" smtClean="0"/>
              <a:t>пропаганда </a:t>
            </a:r>
            <a:r>
              <a:rPr lang="ru-RU" sz="2100" dirty="0"/>
              <a:t>социальной, расовой и религиозной </a:t>
            </a:r>
            <a:r>
              <a:rPr lang="ru-RU" sz="2100" dirty="0" smtClean="0"/>
              <a:t>нетерпимости;</a:t>
            </a:r>
          </a:p>
          <a:p>
            <a:pPr algn="just"/>
            <a:r>
              <a:rPr lang="ru-RU" sz="2100" dirty="0" smtClean="0"/>
              <a:t>распространение </a:t>
            </a:r>
            <a:r>
              <a:rPr lang="ru-RU" sz="2100" dirty="0"/>
              <a:t>идей превосходства человека по расовому, религиозному или какому-либо другому </a:t>
            </a:r>
            <a:r>
              <a:rPr lang="ru-RU" sz="2100" dirty="0" smtClean="0"/>
              <a:t>признаку;</a:t>
            </a:r>
          </a:p>
          <a:p>
            <a:pPr algn="just"/>
            <a:r>
              <a:rPr lang="ru-RU" sz="2100" dirty="0" smtClean="0"/>
              <a:t>нарушение </a:t>
            </a:r>
            <a:r>
              <a:rPr lang="ru-RU" sz="2100" dirty="0"/>
              <a:t>прав и свобод человека по расовому, религиозному или национальному </a:t>
            </a:r>
            <a:r>
              <a:rPr lang="ru-RU" sz="2100" dirty="0" smtClean="0"/>
              <a:t>признаку;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Экстремизм – это:</a:t>
            </a:r>
          </a:p>
        </p:txBody>
      </p:sp>
    </p:spTree>
    <p:extLst>
      <p:ext uri="{BB962C8B-B14F-4D97-AF65-F5344CB8AC3E}">
        <p14:creationId xmlns:p14="http://schemas.microsoft.com/office/powerpoint/2010/main" val="108831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препятствие законной деятельности государственных служб или религиозных организаций путем угроз или силового воздействия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воспрепятствование </a:t>
            </a:r>
            <a:r>
              <a:rPr lang="ru-RU" dirty="0"/>
              <a:t>участию граждан в избирательном процессе путем угроз или силовыми </a:t>
            </a:r>
            <a:r>
              <a:rPr lang="ru-RU" dirty="0" smtClean="0"/>
              <a:t>методами;</a:t>
            </a:r>
          </a:p>
          <a:p>
            <a:pPr algn="just"/>
            <a:r>
              <a:rPr lang="ru-RU" dirty="0" smtClean="0"/>
              <a:t>пропаганда </a:t>
            </a:r>
            <a:r>
              <a:rPr lang="ru-RU" dirty="0"/>
              <a:t>нацистской идеологии, а также публичная демонстрация ее символов и </a:t>
            </a:r>
            <a:r>
              <a:rPr lang="ru-RU" dirty="0" smtClean="0"/>
              <a:t>атрибутов;</a:t>
            </a:r>
          </a:p>
          <a:p>
            <a:pPr algn="just"/>
            <a:r>
              <a:rPr lang="ru-RU" dirty="0" smtClean="0"/>
              <a:t>массовое </a:t>
            </a:r>
            <a:r>
              <a:rPr lang="ru-RU" dirty="0"/>
              <a:t>изготовление, хранение и распространение экстремистских </a:t>
            </a:r>
            <a:r>
              <a:rPr lang="ru-RU" dirty="0" smtClean="0"/>
              <a:t>материалов;</a:t>
            </a:r>
          </a:p>
          <a:p>
            <a:pPr algn="just"/>
            <a:r>
              <a:rPr lang="ru-RU" dirty="0" smtClean="0"/>
              <a:t>публичные </a:t>
            </a:r>
            <a:r>
              <a:rPr lang="ru-RU" dirty="0"/>
              <a:t>призывы к участию в экстремистской деятельности;</a:t>
            </a:r>
          </a:p>
          <a:p>
            <a:pPr algn="just"/>
            <a:r>
              <a:rPr lang="ru-RU" dirty="0" smtClean="0"/>
              <a:t>публичное </a:t>
            </a:r>
            <a:r>
              <a:rPr lang="ru-RU" dirty="0"/>
              <a:t>ложное обвинение лиц, занимающих государственные должности;</a:t>
            </a:r>
          </a:p>
          <a:p>
            <a:pPr algn="just"/>
            <a:r>
              <a:rPr lang="ru-RU" dirty="0" smtClean="0"/>
              <a:t>финансирование</a:t>
            </a:r>
            <a:r>
              <a:rPr lang="ru-RU" dirty="0"/>
              <a:t>, организация и </a:t>
            </a:r>
            <a:r>
              <a:rPr lang="ru-RU" dirty="0" smtClean="0"/>
              <a:t>подготовка действий</a:t>
            </a:r>
            <a:r>
              <a:rPr lang="ru-RU" dirty="0"/>
              <a:t>, указанных выше, подстрекательство.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Экстремизм – это:</a:t>
            </a:r>
          </a:p>
        </p:txBody>
      </p:sp>
    </p:spTree>
    <p:extLst>
      <p:ext uri="{BB962C8B-B14F-4D97-AF65-F5344CB8AC3E}">
        <p14:creationId xmlns:p14="http://schemas.microsoft.com/office/powerpoint/2010/main" val="32478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Религиозный экстремизм</a:t>
            </a:r>
          </a:p>
          <a:p>
            <a:pPr marL="0" indent="0">
              <a:buNone/>
            </a:pPr>
            <a:r>
              <a:rPr lang="ru-RU" dirty="0" smtClean="0"/>
              <a:t>Политический экстремизм</a:t>
            </a:r>
          </a:p>
          <a:p>
            <a:pPr marL="0" indent="0">
              <a:buNone/>
            </a:pPr>
            <a:r>
              <a:rPr lang="ru-RU" dirty="0" smtClean="0"/>
              <a:t>Национальный экстремизм</a:t>
            </a:r>
          </a:p>
          <a:p>
            <a:pPr marL="0" indent="0">
              <a:buNone/>
            </a:pPr>
            <a:r>
              <a:rPr lang="ru-RU" dirty="0" smtClean="0"/>
              <a:t>Экономический экстремизм</a:t>
            </a:r>
          </a:p>
          <a:p>
            <a:pPr marL="0" indent="0">
              <a:buNone/>
            </a:pPr>
            <a:r>
              <a:rPr lang="ru-RU" dirty="0" smtClean="0"/>
              <a:t>Военный экстремизм</a:t>
            </a:r>
          </a:p>
          <a:p>
            <a:pPr marL="0" indent="0">
              <a:buNone/>
            </a:pPr>
            <a:r>
              <a:rPr lang="ru-RU" dirty="0" smtClean="0"/>
              <a:t>Криминальный экстремизм</a:t>
            </a:r>
          </a:p>
          <a:p>
            <a:pPr marL="0" indent="0">
              <a:buNone/>
            </a:pPr>
            <a:r>
              <a:rPr lang="ru-RU" dirty="0" smtClean="0"/>
              <a:t>Международный экстремизм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Формы экстремизма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03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o</a:t>
            </a:r>
            <a:r>
              <a:rPr lang="ru-RU" dirty="0" err="1" smtClean="0"/>
              <a:t>бщественное</a:t>
            </a:r>
            <a:r>
              <a:rPr lang="ru-RU" dirty="0" smtClean="0"/>
              <a:t> или религиозное объединение, в отношении которого по основаниям, предусмотренным настоящим Федеральным законом, судом принято вступившее в законную силу решение о ликвидации или запрета деятельности в связи с осуществлением экстремистской деятельности.</a:t>
            </a:r>
          </a:p>
          <a:p>
            <a:pPr marL="0" indent="0" algn="just">
              <a:buNone/>
            </a:pPr>
            <a:r>
              <a:rPr lang="ru-RU" dirty="0" smtClean="0"/>
              <a:t>Нетерпимость к чужим идеям и убеждениям – одно из проявлений экстремизма.</a:t>
            </a:r>
          </a:p>
          <a:p>
            <a:pPr marL="0" indent="0" algn="just">
              <a:buNone/>
            </a:pPr>
            <a:r>
              <a:rPr lang="ru-RU" dirty="0" smtClean="0"/>
              <a:t>Основная цель экстремистов – дестабилизация социального и этнополитического положения, создание максимально конфликтных ситуаций.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Экстремистская организация - это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42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Уголовная и административная ответственность за экстремизм</a:t>
            </a:r>
            <a:endParaRPr lang="ru-RU" dirty="0"/>
          </a:p>
        </p:txBody>
      </p:sp>
      <p:pic>
        <p:nvPicPr>
          <p:cNvPr id="6146" name="Picture 2" descr="C:\Users\User\Desktop\a96c8f8979e4fbd25efdb44ab0c5c3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57" y="1484784"/>
            <a:ext cx="8208912" cy="430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795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0795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Ответственность за экстремизм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964612" cy="5589587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Уголовная ответственность</a:t>
            </a:r>
            <a:r>
              <a:rPr lang="ru-RU" sz="2400" dirty="0" smtClean="0"/>
              <a:t>: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280. </a:t>
            </a:r>
            <a:r>
              <a:rPr lang="ru-RU" sz="2000" dirty="0" smtClean="0"/>
              <a:t>Публичные призывы к осуществлению экстремистской деятельности</a:t>
            </a:r>
            <a:endParaRPr lang="ru-RU" sz="2000" dirty="0"/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280.1. </a:t>
            </a:r>
            <a:r>
              <a:rPr lang="ru-RU" sz="2000" dirty="0"/>
              <a:t>Публичные призывы к осуществлению </a:t>
            </a:r>
            <a:r>
              <a:rPr lang="ru-RU" sz="2000" dirty="0" smtClean="0"/>
              <a:t>действий, направленных </a:t>
            </a:r>
            <a:r>
              <a:rPr lang="ru-RU" sz="2000" dirty="0"/>
              <a:t>на нарушение территориальной целостности </a:t>
            </a:r>
            <a:r>
              <a:rPr lang="ru-RU" sz="2000" dirty="0" smtClean="0"/>
              <a:t>РФ</a:t>
            </a:r>
            <a:endParaRPr lang="ru-RU" sz="2000" dirty="0"/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282.1. </a:t>
            </a:r>
            <a:r>
              <a:rPr lang="ru-RU" sz="2000" dirty="0"/>
              <a:t>Организации экстремистского </a:t>
            </a:r>
            <a:r>
              <a:rPr lang="ru-RU" sz="2000" dirty="0" smtClean="0"/>
              <a:t>сообщества</a:t>
            </a:r>
            <a:endParaRPr lang="ru-RU" sz="2000" dirty="0"/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282.2.</a:t>
            </a:r>
            <a:r>
              <a:rPr lang="ru-RU" sz="2000" dirty="0" smtClean="0"/>
              <a:t> Организация деятельности экстремистской организации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282.3. </a:t>
            </a:r>
            <a:r>
              <a:rPr lang="ru-RU" sz="2000" dirty="0" smtClean="0"/>
              <a:t>Финансирование экстремистской деятельности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205.2. </a:t>
            </a:r>
            <a:r>
              <a:rPr lang="ru-RU" sz="2000" dirty="0"/>
              <a:t>Публичные призывы к осуществлению террористической деятельности или публичное оправдание </a:t>
            </a:r>
            <a:r>
              <a:rPr lang="ru-RU" sz="2000" dirty="0" smtClean="0"/>
              <a:t>терроризма.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212. </a:t>
            </a:r>
            <a:r>
              <a:rPr lang="ru-RU" sz="2000" dirty="0" smtClean="0"/>
              <a:t>Призывы к массовым беспорядкам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ru-RU" sz="2000" dirty="0" smtClean="0"/>
          </a:p>
          <a:p>
            <a:pPr marL="342900" indent="-342900" algn="just">
              <a:lnSpc>
                <a:spcPct val="90000"/>
              </a:lnSpc>
              <a:defRPr/>
            </a:pPr>
            <a:r>
              <a:rPr lang="ru-RU" sz="2000" dirty="0"/>
              <a:t>Наказание за совершение </a:t>
            </a:r>
            <a:r>
              <a:rPr lang="ru-RU" sz="2000" dirty="0" smtClean="0"/>
              <a:t>данных преступлений </a:t>
            </a:r>
            <a:r>
              <a:rPr lang="ru-RU" sz="2000" dirty="0"/>
              <a:t>предусматривает </a:t>
            </a:r>
            <a:r>
              <a:rPr lang="ru-RU" sz="2000" dirty="0" smtClean="0"/>
              <a:t>лишение свободы </a:t>
            </a:r>
            <a:r>
              <a:rPr lang="ru-RU" sz="2000" dirty="0"/>
              <a:t>на </a:t>
            </a:r>
            <a:r>
              <a:rPr lang="ru-RU" sz="2000" dirty="0" smtClean="0"/>
              <a:t>срок </a:t>
            </a:r>
            <a:r>
              <a:rPr lang="ru-RU" sz="2000" dirty="0"/>
              <a:t>до </a:t>
            </a:r>
            <a:r>
              <a:rPr lang="ru-RU" sz="2000" dirty="0" smtClean="0"/>
              <a:t>10 </a:t>
            </a:r>
            <a:r>
              <a:rPr lang="ru-RU" sz="2000" dirty="0"/>
              <a:t>лет.</a:t>
            </a:r>
          </a:p>
          <a:p>
            <a:pPr marL="457200" indent="-457200" eaLnBrk="1" hangingPunct="1">
              <a:lnSpc>
                <a:spcPct val="90000"/>
              </a:lnSpc>
              <a:defRPr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8803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0795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Ответственность за экстремизм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964612" cy="5589587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Административная ответственность</a:t>
            </a:r>
            <a:r>
              <a:rPr lang="ru-RU" sz="2400" dirty="0" smtClean="0"/>
              <a:t>:</a:t>
            </a:r>
          </a:p>
          <a:p>
            <a:pPr marL="0" indent="0" eaLnBrk="1" hangingPunct="1">
              <a:lnSpc>
                <a:spcPct val="90000"/>
              </a:lnSpc>
              <a:spcBef>
                <a:spcPts val="1800"/>
              </a:spcBef>
              <a:buNone/>
              <a:defRPr/>
            </a:pPr>
            <a:r>
              <a:rPr lang="ru-RU" sz="2000" b="1" dirty="0">
                <a:solidFill>
                  <a:srgbClr val="002060"/>
                </a:solidFill>
              </a:rPr>
              <a:t>Статья 20.2.2</a:t>
            </a:r>
            <a:r>
              <a:rPr lang="ru-RU" sz="2000" b="1" dirty="0" smtClean="0">
                <a:solidFill>
                  <a:srgbClr val="002060"/>
                </a:solidFill>
              </a:rPr>
              <a:t>. </a:t>
            </a:r>
            <a:r>
              <a:rPr lang="ru-RU" sz="2000" dirty="0" smtClean="0"/>
              <a:t>Организация </a:t>
            </a:r>
            <a:r>
              <a:rPr lang="ru-RU" sz="2000" dirty="0"/>
              <a:t>массового одновременного пребывания и (или) передвижения граждан в общественных местах, повлекших нарушение общественного </a:t>
            </a:r>
            <a:r>
              <a:rPr lang="ru-RU" sz="2000" dirty="0" smtClean="0"/>
              <a:t>порядка</a:t>
            </a:r>
          </a:p>
          <a:p>
            <a:pPr marL="0" indent="0" eaLnBrk="1" hangingPunct="1">
              <a:lnSpc>
                <a:spcPct val="90000"/>
              </a:lnSpc>
              <a:spcBef>
                <a:spcPts val="1800"/>
              </a:spcBef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Статья 20.3</a:t>
            </a:r>
            <a:r>
              <a:rPr lang="ru-RU" sz="2000" b="1" dirty="0" smtClean="0"/>
              <a:t>.</a:t>
            </a:r>
            <a:r>
              <a:rPr lang="ru-RU" sz="2000" dirty="0" smtClean="0"/>
              <a:t> </a:t>
            </a:r>
            <a:r>
              <a:rPr lang="ru-RU" sz="2000" dirty="0"/>
              <a:t>Пропаганда и публичное демонстрирование нацистской атрибутики или символики либо публичное демонстрирование атрибутики или символики экстремистских </a:t>
            </a:r>
            <a:r>
              <a:rPr lang="ru-RU" sz="2000" dirty="0" smtClean="0"/>
              <a:t>организаций</a:t>
            </a:r>
          </a:p>
          <a:p>
            <a:pPr marL="0" indent="0" eaLnBrk="1" hangingPunct="1">
              <a:lnSpc>
                <a:spcPct val="90000"/>
              </a:lnSpc>
              <a:spcBef>
                <a:spcPts val="1800"/>
              </a:spcBef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Статья </a:t>
            </a:r>
            <a:r>
              <a:rPr lang="ru-RU" sz="2000" b="1" dirty="0">
                <a:solidFill>
                  <a:srgbClr val="002060"/>
                </a:solidFill>
              </a:rPr>
              <a:t>20.29. </a:t>
            </a:r>
            <a:r>
              <a:rPr lang="ru-RU" sz="2000" dirty="0"/>
              <a:t>Производство и распространение </a:t>
            </a:r>
            <a:r>
              <a:rPr lang="ru-RU" sz="2000" dirty="0" smtClean="0"/>
              <a:t>    </a:t>
            </a:r>
            <a:r>
              <a:rPr lang="ru-RU" sz="2000" dirty="0"/>
              <a:t> </a:t>
            </a:r>
            <a:r>
              <a:rPr lang="ru-RU" sz="2000" dirty="0" smtClean="0"/>
              <a:t>  экстремистских материалов</a:t>
            </a:r>
          </a:p>
          <a:p>
            <a:pPr marL="0" indent="0" eaLnBrk="1" hangingPunct="1">
              <a:lnSpc>
                <a:spcPct val="90000"/>
              </a:lnSpc>
              <a:spcBef>
                <a:spcPts val="1800"/>
              </a:spcBef>
              <a:buNone/>
              <a:defRPr/>
            </a:pPr>
            <a:endParaRPr lang="ru-RU" sz="2000" dirty="0"/>
          </a:p>
          <a:p>
            <a:pPr>
              <a:defRPr/>
            </a:pPr>
            <a:r>
              <a:rPr lang="ru-RU" sz="2000" dirty="0" smtClean="0"/>
              <a:t>Штраф для граждан до 150 </a:t>
            </a:r>
            <a:r>
              <a:rPr lang="ru-RU" sz="2000" dirty="0"/>
              <a:t>тыс. руб., или обязательные работы на срок до двухсот часов, или административный арест на срок до тридцати </a:t>
            </a:r>
            <a:r>
              <a:rPr lang="ru-RU" sz="2000" dirty="0" smtClean="0"/>
              <a:t>суток.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53174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747872"/>
          </a:xfrm>
        </p:spPr>
        <p:txBody>
          <a:bodyPr>
            <a:normAutofit fontScale="92500"/>
          </a:bodyPr>
          <a:lstStyle/>
          <a:p>
            <a:pPr marL="109728" indent="0" algn="just">
              <a:buNone/>
            </a:pPr>
            <a:r>
              <a:rPr lang="ru-RU" dirty="0" smtClean="0"/>
              <a:t>Это преступление</a:t>
            </a:r>
            <a:r>
              <a:rPr lang="ru-RU" dirty="0"/>
              <a:t>, совершённое по мотивам нетерпимости в отношении той или иной социальной группы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В некоторых государствах преступления на почве ненависти вынесены в специальную юридическую категорию. При этом во многих случаях квалификация преступления как «преступления на почве ненависти» ужесточает уголовное наказание, назначаемое виновному.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Преступление на почве ненависти</a:t>
            </a:r>
          </a:p>
        </p:txBody>
      </p:sp>
      <p:pic>
        <p:nvPicPr>
          <p:cNvPr id="5122" name="Picture 2" descr="C:\Users\User\Desktop\избитая-фраза-преступ-ения-на-почве-ненависти-847153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950296"/>
            <a:ext cx="1718320" cy="171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095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 algn="just">
              <a:buNone/>
            </a:pPr>
            <a:r>
              <a:rPr lang="ru-RU" dirty="0" smtClean="0"/>
              <a:t>процесс</a:t>
            </a:r>
            <a:r>
              <a:rPr lang="ru-RU" dirty="0"/>
              <a:t>, в ходе которого стираются культурные различия между различными регионами, народами и странами. Культура приобретает общие формы в мировых масштабах</a:t>
            </a:r>
            <a:r>
              <a:rPr lang="ru-RU" dirty="0" smtClean="0"/>
              <a:t>.</a:t>
            </a:r>
          </a:p>
          <a:p>
            <a:pPr algn="just"/>
            <a:r>
              <a:rPr lang="ru-RU" b="1" dirty="0" smtClean="0"/>
              <a:t>Этот процесс существовал </a:t>
            </a:r>
            <a:r>
              <a:rPr lang="ru-RU" b="1" dirty="0"/>
              <a:t>во все времена, </a:t>
            </a:r>
            <a:r>
              <a:rPr lang="ru-RU" dirty="0"/>
              <a:t>на протяжении всей истории человечества. </a:t>
            </a:r>
            <a:r>
              <a:rPr lang="ru-RU" dirty="0" smtClean="0"/>
              <a:t>Люди </a:t>
            </a:r>
            <a:r>
              <a:rPr lang="ru-RU" dirty="0"/>
              <a:t>всегда путешествовали, торговали и перемещались по Земле, поэтому различные знания и культурные достижения </a:t>
            </a:r>
            <a:r>
              <a:rPr lang="ru-RU" dirty="0" smtClean="0"/>
              <a:t>со </a:t>
            </a:r>
            <a:r>
              <a:rPr lang="ru-RU" dirty="0"/>
              <a:t>временем становились достоянием всего </a:t>
            </a:r>
            <a:r>
              <a:rPr lang="ru-RU" dirty="0" smtClean="0"/>
              <a:t>человечества.</a:t>
            </a:r>
          </a:p>
          <a:p>
            <a:pPr algn="just"/>
            <a:r>
              <a:rPr lang="ru-RU" dirty="0" smtClean="0"/>
              <a:t>Она приняла </a:t>
            </a:r>
            <a:r>
              <a:rPr lang="ru-RU" dirty="0"/>
              <a:t>совсем другие масштабы и совсем другую скорость с появлением технологий связи</a:t>
            </a:r>
            <a:r>
              <a:rPr lang="ru-RU" dirty="0" smtClean="0"/>
              <a:t>. </a:t>
            </a:r>
            <a:r>
              <a:rPr lang="ru-RU" b="1" dirty="0" smtClean="0"/>
              <a:t>Она напрямую </a:t>
            </a:r>
            <a:r>
              <a:rPr lang="ru-RU" b="1" dirty="0"/>
              <a:t>связана со скоростью процесса передачи информации</a:t>
            </a:r>
            <a:r>
              <a:rPr lang="ru-RU" b="1" dirty="0" smtClean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Интернационализация культуры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53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438912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В современном мире нет, и не может быть изолированных культур. </a:t>
            </a:r>
            <a:r>
              <a:rPr lang="ru-RU" dirty="0" smtClean="0"/>
              <a:t>Способность культуры </a:t>
            </a:r>
            <a:r>
              <a:rPr lang="ru-RU" dirty="0"/>
              <a:t>осваивать и принимать достижения другой – показатель ее жизнеспособности.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92896"/>
            <a:ext cx="5720021" cy="381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24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Для существования и развития любой культуре, как и любому человеку, необходимы общение, диалог, </a:t>
            </a:r>
            <a:r>
              <a:rPr lang="ru-RU" sz="2800" dirty="0" smtClean="0"/>
              <a:t>взаимодействие.</a:t>
            </a:r>
          </a:p>
          <a:p>
            <a:pPr marL="0" indent="0" algn="just"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04864"/>
            <a:ext cx="5040560" cy="37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00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 algn="just">
              <a:buNone/>
            </a:pPr>
            <a:r>
              <a:rPr lang="ru-RU" dirty="0" smtClean="0"/>
              <a:t>Причин </a:t>
            </a:r>
            <a:r>
              <a:rPr lang="ru-RU" dirty="0"/>
              <a:t>возникновения молодежного экстремизма достаточно много. Условно, их можно разделить на несколько групп, которые касаются  конкретной сферы жизнедеятельности общества и </a:t>
            </a:r>
            <a:r>
              <a:rPr lang="ru-RU" dirty="0" smtClean="0"/>
              <a:t>личности: </a:t>
            </a:r>
          </a:p>
          <a:p>
            <a:pPr algn="just"/>
            <a:r>
              <a:rPr lang="ru-RU" dirty="0" smtClean="0"/>
              <a:t>экономические,</a:t>
            </a:r>
          </a:p>
          <a:p>
            <a:pPr algn="just"/>
            <a:r>
              <a:rPr lang="ru-RU" dirty="0" smtClean="0"/>
              <a:t>политические,</a:t>
            </a:r>
          </a:p>
          <a:p>
            <a:pPr algn="just"/>
            <a:r>
              <a:rPr lang="ru-RU" dirty="0" smtClean="0"/>
              <a:t>социальные,</a:t>
            </a:r>
          </a:p>
          <a:p>
            <a:pPr algn="just"/>
            <a:r>
              <a:rPr lang="ru-RU" dirty="0" smtClean="0"/>
              <a:t>семейные,</a:t>
            </a:r>
          </a:p>
          <a:p>
            <a:pPr algn="just"/>
            <a:r>
              <a:rPr lang="ru-RU" dirty="0" smtClean="0"/>
              <a:t>образовательные,</a:t>
            </a:r>
          </a:p>
          <a:p>
            <a:pPr algn="just"/>
            <a:r>
              <a:rPr lang="ru-RU" dirty="0" smtClean="0"/>
              <a:t>культурно-нравственные </a:t>
            </a:r>
          </a:p>
          <a:p>
            <a:pPr algn="just"/>
            <a:r>
              <a:rPr lang="ru-RU" dirty="0" smtClean="0"/>
              <a:t>и </a:t>
            </a:r>
            <a:r>
              <a:rPr lang="ru-RU" dirty="0"/>
              <a:t>др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Развитие </a:t>
            </a:r>
            <a:r>
              <a:rPr lang="ru-RU" dirty="0"/>
              <a:t>экстремизма среди молодежи</a:t>
            </a:r>
          </a:p>
        </p:txBody>
      </p:sp>
      <p:pic>
        <p:nvPicPr>
          <p:cNvPr id="9218" name="Picture 2" descr="C:\Users\User\Desktop\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84984"/>
            <a:ext cx="342038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80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459840"/>
          </a:xfrm>
        </p:spPr>
        <p:txBody>
          <a:bodyPr/>
          <a:lstStyle/>
          <a:p>
            <a:pPr marL="109728" indent="0" algn="just">
              <a:buNone/>
            </a:pPr>
            <a:r>
              <a:rPr lang="ru-RU" dirty="0" smtClean="0"/>
              <a:t>Возникновение подростково-юношеский период изначально имеет социально-историческую природу, так как в традиционном обществе завершение детства связывалось с половым созреванием, сразу по его окончанию следовало вступление во взрослость.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Социально-психологические причины</a:t>
            </a:r>
            <a:endParaRPr lang="ru-RU" dirty="0"/>
          </a:p>
        </p:txBody>
      </p:sp>
      <p:pic>
        <p:nvPicPr>
          <p:cNvPr id="8194" name="Picture 2" descr="C:\Users\User\Desktop\teenager-1151301_12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92189"/>
            <a:ext cx="3254493" cy="306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918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dirty="0" smtClean="0"/>
              <a:t>Люди в данном возрасте совмещают  в себе характеристики и детского и взрослого, так как половое созревание завершается раньше социокультурного развития.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Социально-психологические причины</a:t>
            </a:r>
          </a:p>
        </p:txBody>
      </p:sp>
      <p:pic>
        <p:nvPicPr>
          <p:cNvPr id="7171" name="Picture 3" descr="C:\Users\User\Desktop\Youth-jump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68960"/>
            <a:ext cx="5544617" cy="348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971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r>
              <a:rPr lang="ru-RU" dirty="0" smtClean="0"/>
              <a:t>В этом возрасте человеку необходимо понять себя и свое место в обществе, а также определиться с теми социальными ролями, которые он планирует в ней играть.</a:t>
            </a:r>
            <a:endParaRPr lang="en-US" dirty="0" smtClean="0"/>
          </a:p>
          <a:p>
            <a:pPr marL="109728" indent="0" algn="just">
              <a:buNone/>
            </a:pPr>
            <a:r>
              <a:rPr lang="ru-RU" dirty="0" smtClean="0"/>
              <a:t>В этот период </a:t>
            </a:r>
            <a:r>
              <a:rPr lang="ru-RU" b="1" dirty="0" smtClean="0"/>
              <a:t>депривация </a:t>
            </a:r>
            <a:r>
              <a:rPr lang="ru-RU" dirty="0" smtClean="0"/>
              <a:t>потребностей выражена значительно сильнее и преодолеть её, в силу отсутствия синхронности в физическом, психическом и социальном развитии, очень трудно.</a:t>
            </a:r>
          </a:p>
          <a:p>
            <a:endParaRPr lang="ru-RU" dirty="0"/>
          </a:p>
          <a:p>
            <a:pPr marL="109728" indent="0" algn="just">
              <a:buNone/>
            </a:pPr>
            <a:r>
              <a:rPr lang="ru-RU" sz="2200" dirty="0" smtClean="0"/>
              <a:t>*</a:t>
            </a:r>
            <a:r>
              <a:rPr lang="ru-RU" sz="2200" b="1" dirty="0" smtClean="0"/>
              <a:t> Депривация</a:t>
            </a:r>
            <a:r>
              <a:rPr lang="ru-RU" sz="2200" dirty="0" smtClean="0"/>
              <a:t> </a:t>
            </a:r>
            <a:r>
              <a:rPr lang="ru-RU" sz="2200" dirty="0"/>
              <a:t>(лат. </a:t>
            </a:r>
            <a:r>
              <a:rPr lang="ru-RU" sz="2200" dirty="0" err="1"/>
              <a:t>deprivatio</a:t>
            </a:r>
            <a:r>
              <a:rPr lang="ru-RU" sz="2200" dirty="0"/>
              <a:t> — потеря, лишение) </a:t>
            </a:r>
            <a:r>
              <a:rPr lang="ru-RU" sz="2200" dirty="0" smtClean="0"/>
              <a:t>- сокращение </a:t>
            </a:r>
            <a:r>
              <a:rPr lang="ru-RU" sz="2200" dirty="0"/>
              <a:t>либо полное лишение возможности удовлетворять основные потребности.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Социально-психологические причины</a:t>
            </a:r>
          </a:p>
        </p:txBody>
      </p:sp>
    </p:spTree>
    <p:extLst>
      <p:ext uri="{BB962C8B-B14F-4D97-AF65-F5344CB8AC3E}">
        <p14:creationId xmlns:p14="http://schemas.microsoft.com/office/powerpoint/2010/main" val="3805852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 algn="just">
              <a:buNone/>
            </a:pPr>
            <a:r>
              <a:rPr lang="ru-RU" dirty="0" smtClean="0"/>
              <a:t>Хулиганство, агрессия в этом возрасте  представляют собой перенос конфликта, сложившегося в семье, ближайшем социальном окружении, в совершенно иную анонимную незащищенную среду, в которой у молодых людей появляется возможность выплеснуть свою агрессивность и добиться самоутверждения.</a:t>
            </a:r>
          </a:p>
          <a:p>
            <a:pPr marL="109728" indent="0">
              <a:buNone/>
            </a:pPr>
            <a:endParaRPr lang="ru-RU" dirty="0"/>
          </a:p>
          <a:p>
            <a:pPr algn="just"/>
            <a:r>
              <a:rPr lang="ru-RU" dirty="0" smtClean="0"/>
              <a:t>Но этот период быстро проходит, поэтому пик агрессивных уголовных действий, направленный на безличное анонимное окружении (незнакомых людей), приходиться на возраст до 24 лет.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Социально-психологические причины</a:t>
            </a:r>
          </a:p>
        </p:txBody>
      </p:sp>
    </p:spTree>
    <p:extLst>
      <p:ext uri="{BB962C8B-B14F-4D97-AF65-F5344CB8AC3E}">
        <p14:creationId xmlns:p14="http://schemas.microsoft.com/office/powerpoint/2010/main" val="2780785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0" y="1481328"/>
            <a:ext cx="4114800" cy="4525963"/>
          </a:xfrm>
        </p:spPr>
        <p:txBody>
          <a:bodyPr>
            <a:normAutofit fontScale="92500"/>
          </a:bodyPr>
          <a:lstStyle/>
          <a:p>
            <a:pPr marL="109728" indent="0" algn="just">
              <a:buNone/>
            </a:pPr>
            <a:r>
              <a:rPr lang="ru-RU" dirty="0"/>
              <a:t>Толерантный человек адекватно оценивает себя и других. Способен относиться к себе критически, старается разобраться в своих проблемах, </a:t>
            </a:r>
            <a:r>
              <a:rPr lang="ru-RU" dirty="0" smtClean="0"/>
              <a:t>собственных достоинствах</a:t>
            </a:r>
            <a:r>
              <a:rPr lang="ru-RU" dirty="0"/>
              <a:t>. Уважает и принимает личность другого человека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dirty="0"/>
              <a:t>Быть толерантным – означает уважать других, невзирая на </a:t>
            </a:r>
            <a:r>
              <a:rPr lang="ru-RU" sz="3200" dirty="0" smtClean="0"/>
              <a:t>различия.</a:t>
            </a:r>
            <a:endParaRPr lang="ru-RU" sz="3200" dirty="0"/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467544" y="1484784"/>
            <a:ext cx="4114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ru-RU" dirty="0"/>
          </a:p>
        </p:txBody>
      </p:sp>
      <p:pic>
        <p:nvPicPr>
          <p:cNvPr id="4098" name="Picture 2" descr="C:\Users\User\Desktop\gol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4042792" cy="433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16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Не оценивайте людей, а цените их!</a:t>
            </a:r>
            <a:endParaRPr lang="ru-RU" sz="4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88" y="1700808"/>
            <a:ext cx="5986463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59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4598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500" dirty="0" smtClean="0"/>
              <a:t>Диалог культур является формой существования культуры (от лат. </a:t>
            </a:r>
            <a:r>
              <a:rPr lang="en-US" sz="3500" dirty="0" err="1" smtClean="0"/>
              <a:t>Cultura</a:t>
            </a:r>
            <a:r>
              <a:rPr lang="en-US" sz="3500" dirty="0" smtClean="0"/>
              <a:t> – </a:t>
            </a:r>
            <a:r>
              <a:rPr lang="ru-RU" sz="3500" dirty="0" smtClean="0"/>
              <a:t>воспитание, образование, развитие, почитание. – англ. </a:t>
            </a:r>
            <a:r>
              <a:rPr lang="en-US" sz="3500" dirty="0" smtClean="0"/>
              <a:t>Culture</a:t>
            </a:r>
            <a:r>
              <a:rPr lang="ru-RU" sz="3500" dirty="0" smtClean="0"/>
              <a:t>; нем. </a:t>
            </a:r>
            <a:r>
              <a:rPr lang="en-US" sz="3500" dirty="0" err="1" smtClean="0"/>
              <a:t>Kultur</a:t>
            </a:r>
            <a:r>
              <a:rPr lang="en-US" sz="3500" dirty="0" smtClean="0"/>
              <a:t>.)</a:t>
            </a:r>
            <a:endParaRPr lang="ru-RU" sz="35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Понятие диалога культур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5652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/>
          <a:lstStyle/>
          <a:p>
            <a:pPr marL="109728" indent="0" algn="just">
              <a:buNone/>
            </a:pPr>
            <a:endParaRPr lang="ru-RU" b="1" dirty="0" smtClean="0"/>
          </a:p>
          <a:p>
            <a:pPr marL="109728" indent="0" algn="just">
              <a:buNone/>
            </a:pPr>
            <a:endParaRPr lang="ru-RU" b="1" dirty="0"/>
          </a:p>
          <a:p>
            <a:pPr marL="109728" indent="0" algn="just">
              <a:buNone/>
            </a:pPr>
            <a:r>
              <a:rPr lang="ru-RU" sz="3600" b="1" dirty="0" smtClean="0"/>
              <a:t>Диалог культур </a:t>
            </a:r>
            <a:r>
              <a:rPr lang="ru-RU" sz="3600" dirty="0" smtClean="0"/>
              <a:t>– основа и важная предпосылка для формирования и укрепления таких ценностей, как толерантность, уважение, взаимопомощь, милосердие.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4532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936104"/>
          </a:xfrm>
        </p:spPr>
        <p:txBody>
          <a:bodyPr/>
          <a:lstStyle/>
          <a:p>
            <a:pPr marL="109728" indent="0">
              <a:buNone/>
            </a:pPr>
            <a:r>
              <a:rPr lang="ru-RU" dirty="0" smtClean="0"/>
              <a:t>На территории России проживает  более 190 национальностей.</a:t>
            </a:r>
            <a:endParaRPr lang="ru-RU" dirty="0"/>
          </a:p>
        </p:txBody>
      </p:sp>
      <p:pic>
        <p:nvPicPr>
          <p:cNvPr id="2050" name="Picture 2" descr="C:\Users\User\Desktop\Диалог культур\Презентации\Di3lhn2W0AEYzpJ.jpg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2245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32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08720"/>
            <a:ext cx="3456384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В России формируется традиция поликультурного образования, признающая основной идеей воспитание уважения к разнообразию культурных </a:t>
            </a:r>
            <a:r>
              <a:rPr lang="ru-RU" sz="2800" dirty="0" smtClean="0"/>
              <a:t>традиций.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68760"/>
            <a:ext cx="451798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26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6518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/>
              <a:t>глубокое и полное освоение учащимися культуры своего собственного народа, что является непременным условием интеграции в другие культуры;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формирование у учащихся представления о многообразии культур в мире и России, воспитание позитивного отношения к культурным различиям, обеспечивающим прогресс человечества и условия для самореализации личности;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создание условий для интеграции учащихся в культуры других народов;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развитие </a:t>
            </a:r>
            <a:r>
              <a:rPr lang="ru-RU" dirty="0"/>
              <a:t>умений и навыков продуктивного взаимодействия с носителями различных культур;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воспитание учащихся в духе мира, терпимости, гуманного межкультурного </a:t>
            </a:r>
            <a:r>
              <a:rPr lang="ru-RU" dirty="0" smtClean="0"/>
              <a:t>общения.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Задачи </a:t>
            </a:r>
            <a:r>
              <a:rPr lang="ru-RU" dirty="0"/>
              <a:t>поликультурного образования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61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946443"/>
          </a:xfrm>
        </p:spPr>
        <p:txBody>
          <a:bodyPr/>
          <a:lstStyle/>
          <a:p>
            <a:pPr marL="109728" indent="0" algn="just">
              <a:buNone/>
            </a:pPr>
            <a:r>
              <a:rPr lang="ru-RU" dirty="0" smtClean="0"/>
              <a:t>Изоляция культуры – это один из вариантов противостояния национальной культуры давлению других культур и интернациональной культуры.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Понятие изоляции культуры как предпосылка возникновения экстремизма</a:t>
            </a:r>
            <a:endParaRPr lang="ru-RU" sz="3600" dirty="0"/>
          </a:p>
        </p:txBody>
      </p:sp>
      <p:pic>
        <p:nvPicPr>
          <p:cNvPr id="2050" name="Picture 2" descr="C:\Users\User\Desktop\UTgHNz8Fqr6j9T6iLeDDkmUQ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032" y="3789040"/>
            <a:ext cx="5092824" cy="218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32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3600" dirty="0"/>
              <a:t>Закон </a:t>
            </a:r>
            <a:r>
              <a:rPr lang="ru-RU" sz="3600" b="1" dirty="0"/>
              <a:t>"О противодействии экстремистской деятельности" </a:t>
            </a:r>
            <a:r>
              <a:rPr lang="ru-RU" sz="3600" dirty="0" smtClean="0"/>
              <a:t>трактует понятие экстремизма </a:t>
            </a:r>
            <a:r>
              <a:rPr lang="ru-RU" sz="3600" dirty="0"/>
              <a:t>следующим образом:</a:t>
            </a:r>
            <a:endParaRPr lang="ru-RU" sz="3200" dirty="0"/>
          </a:p>
        </p:txBody>
      </p:sp>
      <p:pic>
        <p:nvPicPr>
          <p:cNvPr id="3075" name="Picture 3" descr="C:\Users\User\Desktop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3212976"/>
            <a:ext cx="3745993" cy="252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18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916</Words>
  <Application>Microsoft Office PowerPoint</Application>
  <PresentationFormat>Экран (4:3)</PresentationFormat>
  <Paragraphs>97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Открытая</vt:lpstr>
      <vt:lpstr>Диалог культур, путь к межнациональной толерантности и профилактика экстремистских настроений в молодежной среде</vt:lpstr>
      <vt:lpstr>Презентация PowerPoint</vt:lpstr>
      <vt:lpstr>Понятие диалога культур</vt:lpstr>
      <vt:lpstr>Презентация PowerPoint</vt:lpstr>
      <vt:lpstr>Презентация PowerPoint</vt:lpstr>
      <vt:lpstr>Презентация PowerPoint</vt:lpstr>
      <vt:lpstr>Задачи поликультурного образования:</vt:lpstr>
      <vt:lpstr>Понятие изоляции культуры как предпосылка возникновения экстремизма</vt:lpstr>
      <vt:lpstr>Презентация PowerPoint</vt:lpstr>
      <vt:lpstr>Экстремизм – это:</vt:lpstr>
      <vt:lpstr>Экстремизм – это:</vt:lpstr>
      <vt:lpstr>Формы экстремизма</vt:lpstr>
      <vt:lpstr>Экстремистская организация - это</vt:lpstr>
      <vt:lpstr>Уголовная и административная ответственность за экстремизм</vt:lpstr>
      <vt:lpstr>Ответственность за экстремизм</vt:lpstr>
      <vt:lpstr>Ответственность за экстремизм</vt:lpstr>
      <vt:lpstr>Преступление на почве ненависти</vt:lpstr>
      <vt:lpstr>Интернационализация культуры</vt:lpstr>
      <vt:lpstr>Презентация PowerPoint</vt:lpstr>
      <vt:lpstr>Развитие экстремизма среди молодежи</vt:lpstr>
      <vt:lpstr>Социально-психологические причины</vt:lpstr>
      <vt:lpstr>Социально-психологические причины</vt:lpstr>
      <vt:lpstr>Социально-психологические причины</vt:lpstr>
      <vt:lpstr>Социально-психологические причины</vt:lpstr>
      <vt:lpstr>Быть толерантным – означает уважать других, невзирая на различия.</vt:lpstr>
      <vt:lpstr>Не оценивайте людей, а цените их!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30</cp:revision>
  <dcterms:created xsi:type="dcterms:W3CDTF">2019-09-05T10:13:45Z</dcterms:created>
  <dcterms:modified xsi:type="dcterms:W3CDTF">2019-09-12T11:47:12Z</dcterms:modified>
</cp:coreProperties>
</file>